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7"/>
  </p:notesMasterIdLst>
  <p:sldIdLst>
    <p:sldId id="277" r:id="rId2"/>
    <p:sldId id="292" r:id="rId3"/>
    <p:sldId id="256" r:id="rId4"/>
    <p:sldId id="267" r:id="rId5"/>
    <p:sldId id="268" r:id="rId6"/>
    <p:sldId id="269" r:id="rId7"/>
    <p:sldId id="257" r:id="rId8"/>
    <p:sldId id="258" r:id="rId9"/>
    <p:sldId id="293" r:id="rId10"/>
    <p:sldId id="278" r:id="rId11"/>
    <p:sldId id="259" r:id="rId12"/>
    <p:sldId id="280" r:id="rId13"/>
    <p:sldId id="281" r:id="rId14"/>
    <p:sldId id="282" r:id="rId15"/>
    <p:sldId id="260" r:id="rId16"/>
    <p:sldId id="289" r:id="rId17"/>
    <p:sldId id="276" r:id="rId18"/>
    <p:sldId id="270" r:id="rId19"/>
    <p:sldId id="284" r:id="rId20"/>
    <p:sldId id="288" r:id="rId21"/>
    <p:sldId id="261" r:id="rId22"/>
    <p:sldId id="283" r:id="rId23"/>
    <p:sldId id="285" r:id="rId24"/>
    <p:sldId id="286" r:id="rId25"/>
    <p:sldId id="271" r:id="rId26"/>
    <p:sldId id="272" r:id="rId27"/>
    <p:sldId id="262" r:id="rId28"/>
    <p:sldId id="287" r:id="rId29"/>
    <p:sldId id="291" r:id="rId30"/>
    <p:sldId id="275" r:id="rId31"/>
    <p:sldId id="274" r:id="rId32"/>
    <p:sldId id="263" r:id="rId33"/>
    <p:sldId id="294" r:id="rId34"/>
    <p:sldId id="264" r:id="rId35"/>
    <p:sldId id="29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05B2BB8-49AB-B74E-B591-B9EABCC72410}">
          <p14:sldIdLst>
            <p14:sldId id="277"/>
            <p14:sldId id="292"/>
            <p14:sldId id="256"/>
            <p14:sldId id="267"/>
            <p14:sldId id="268"/>
            <p14:sldId id="269"/>
            <p14:sldId id="257"/>
            <p14:sldId id="258"/>
            <p14:sldId id="293"/>
            <p14:sldId id="278"/>
            <p14:sldId id="259"/>
            <p14:sldId id="280"/>
            <p14:sldId id="281"/>
            <p14:sldId id="282"/>
            <p14:sldId id="260"/>
            <p14:sldId id="289"/>
            <p14:sldId id="276"/>
            <p14:sldId id="270"/>
            <p14:sldId id="284"/>
            <p14:sldId id="288"/>
            <p14:sldId id="261"/>
            <p14:sldId id="283"/>
            <p14:sldId id="285"/>
            <p14:sldId id="286"/>
            <p14:sldId id="271"/>
            <p14:sldId id="272"/>
            <p14:sldId id="262"/>
            <p14:sldId id="287"/>
            <p14:sldId id="291"/>
            <p14:sldId id="275"/>
            <p14:sldId id="274"/>
            <p14:sldId id="263"/>
            <p14:sldId id="294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732"/>
    <p:restoredTop sz="86482"/>
  </p:normalViewPr>
  <p:slideViewPr>
    <p:cSldViewPr snapToGrid="0" snapToObjects="1">
      <p:cViewPr>
        <p:scale>
          <a:sx n="87" d="100"/>
          <a:sy n="87" d="100"/>
        </p:scale>
        <p:origin x="672" y="392"/>
      </p:cViewPr>
      <p:guideLst/>
    </p:cSldViewPr>
  </p:slideViewPr>
  <p:outlineViewPr>
    <p:cViewPr>
      <p:scale>
        <a:sx n="33" d="100"/>
        <a:sy n="33" d="100"/>
      </p:scale>
      <p:origin x="0" y="-4240"/>
    </p:cViewPr>
  </p:outlineViewPr>
  <p:notesTextViewPr>
    <p:cViewPr>
      <p:scale>
        <a:sx n="200" d="100"/>
        <a:sy n="200" d="100"/>
      </p:scale>
      <p:origin x="0" y="-1248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2A46A-BC6A-DF4A-A8D3-9FE07489275D}" type="datetimeFigureOut">
              <a:rPr lang="en-US" smtClean="0"/>
              <a:t>4/16/19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99A158-3209-D443-8023-A2945D262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879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Relationship Id="rId3" Type="http://schemas.openxmlformats.org/officeDocument/2006/relationships/hyperlink" Target="https://www.theguardian.com/education/harvard-university" TargetMode="Externa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Political difference do not come in bio forms</a:t>
            </a:r>
          </a:p>
          <a:p>
            <a:r>
              <a:rPr lang="en-US" dirty="0" smtClean="0"/>
              <a:t>Right and</a:t>
            </a:r>
            <a:r>
              <a:rPr lang="en-US" baseline="0" dirty="0" smtClean="0"/>
              <a:t> left </a:t>
            </a:r>
          </a:p>
          <a:p>
            <a:r>
              <a:rPr lang="en-US" baseline="0" dirty="0" smtClean="0"/>
              <a:t>Men and women</a:t>
            </a:r>
          </a:p>
          <a:p>
            <a:r>
              <a:rPr lang="en-US" baseline="0" dirty="0" smtClean="0"/>
              <a:t>About separation </a:t>
            </a:r>
            <a:r>
              <a:rPr lang="mr-IN" baseline="0" dirty="0" smtClean="0"/>
              <a:t>–</a:t>
            </a:r>
            <a:r>
              <a:rPr lang="en-US" baseline="0" dirty="0" smtClean="0"/>
              <a:t> massive phenomena with all sorts of consequences</a:t>
            </a:r>
          </a:p>
          <a:p>
            <a:r>
              <a:rPr lang="en-US" baseline="0" dirty="0" smtClean="0"/>
              <a:t>Way in which separation works with hierarchy and inequality and delivering unequal  opportunities to the individual</a:t>
            </a:r>
          </a:p>
          <a:p>
            <a:r>
              <a:rPr lang="en-US" baseline="0" dirty="0" smtClean="0"/>
              <a:t>Women ask questions Men make assertions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9A158-3209-D443-8023-A2945D262B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308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Then women can do certain kind of work </a:t>
            </a:r>
            <a:r>
              <a:rPr lang="mr-IN" baseline="0" dirty="0" smtClean="0"/>
              <a:t>…</a:t>
            </a:r>
            <a:r>
              <a:rPr lang="en-US" baseline="0" dirty="0" smtClean="0"/>
              <a:t>. Should reproduce --- hard ass distinction </a:t>
            </a:r>
            <a:r>
              <a:rPr lang="mr-IN" baseline="0" dirty="0" smtClean="0"/>
              <a:t>…</a:t>
            </a:r>
            <a:endParaRPr lang="en-US" baseline="0" dirty="0" smtClean="0"/>
          </a:p>
          <a:p>
            <a:r>
              <a:rPr lang="en-US" baseline="0" dirty="0" smtClean="0"/>
              <a:t>Women are nurturers; effective for raising children and not the world! Women/Gays in the military</a:t>
            </a:r>
            <a:r>
              <a:rPr lang="mr-IN" baseline="0" dirty="0" smtClean="0"/>
              <a:t>…</a:t>
            </a:r>
            <a:r>
              <a:rPr lang="en-US" baseline="0" dirty="0" smtClean="0"/>
              <a:t> be in battle ... Fly planes</a:t>
            </a:r>
          </a:p>
          <a:p>
            <a:r>
              <a:rPr lang="en-US" b="1" baseline="0" dirty="0" smtClean="0"/>
              <a:t>Separate Spheres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9A158-3209-D443-8023-A2945D262B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175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What’s with technology and personal assistants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9A158-3209-D443-8023-A2945D262B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96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Less money for the same</a:t>
            </a:r>
            <a:r>
              <a:rPr lang="en-US" baseline="0" dirty="0" smtClean="0"/>
              <a:t> job; separate job/occupations- doctors and physicians- bio differences </a:t>
            </a:r>
            <a:r>
              <a:rPr lang="mr-IN" baseline="0" dirty="0" smtClean="0"/>
              <a:t>–</a:t>
            </a:r>
            <a:r>
              <a:rPr lang="en-US" baseline="0" dirty="0" smtClean="0"/>
              <a:t> medicine and doctoring</a:t>
            </a:r>
          </a:p>
          <a:p>
            <a:r>
              <a:rPr lang="en-US" baseline="0" dirty="0" smtClean="0"/>
              <a:t>Making critical decisions- integrating science knowledge with practice- man’s job </a:t>
            </a:r>
          </a:p>
          <a:p>
            <a:r>
              <a:rPr lang="en-US" baseline="0" dirty="0" smtClean="0"/>
              <a:t>Pay </a:t>
            </a:r>
            <a:r>
              <a:rPr lang="mr-IN" baseline="0" dirty="0" smtClean="0"/>
              <a:t>–</a:t>
            </a:r>
            <a:r>
              <a:rPr lang="en-US" baseline="0" dirty="0" smtClean="0"/>
              <a:t> where is the doctor paid more? Where women are doctors the wages are less </a:t>
            </a:r>
            <a:r>
              <a:rPr lang="mr-IN" baseline="0" dirty="0" smtClean="0"/>
              <a:t>–</a:t>
            </a:r>
            <a:r>
              <a:rPr lang="en-US" baseline="0" dirty="0" smtClean="0"/>
              <a:t> USSR UK and USA</a:t>
            </a:r>
          </a:p>
          <a:p>
            <a:r>
              <a:rPr lang="en-US" baseline="0" dirty="0" smtClean="0"/>
              <a:t>Manning nor doctoring</a:t>
            </a:r>
            <a:r>
              <a:rPr lang="mr-IN" baseline="0" dirty="0" smtClean="0"/>
              <a:t>…</a:t>
            </a:r>
            <a:endParaRPr lang="en-US" baseline="0" dirty="0" smtClean="0"/>
          </a:p>
          <a:p>
            <a:r>
              <a:rPr lang="en-US" baseline="0" dirty="0" smtClean="0"/>
              <a:t>Deciding what to pay </a:t>
            </a:r>
            <a:r>
              <a:rPr lang="mr-IN" baseline="0" dirty="0" smtClean="0"/>
              <a:t>–</a:t>
            </a:r>
            <a:r>
              <a:rPr lang="en-US" baseline="0" dirty="0" smtClean="0"/>
              <a:t> child care and plumber- is it a function of the importance of what’s going on </a:t>
            </a:r>
            <a:r>
              <a:rPr lang="mr-IN" baseline="0" dirty="0" smtClean="0"/>
              <a:t>…</a:t>
            </a:r>
            <a:endParaRPr lang="en-US" baseline="0" dirty="0" smtClean="0"/>
          </a:p>
          <a:p>
            <a:r>
              <a:rPr lang="en-US" b="1" baseline="0" dirty="0" smtClean="0"/>
              <a:t>Comparable worth </a:t>
            </a:r>
            <a:r>
              <a:rPr lang="mr-IN" b="1" baseline="0" dirty="0" smtClean="0"/>
              <a:t>–</a:t>
            </a:r>
            <a:r>
              <a:rPr lang="en-US" b="1" baseline="0" dirty="0" smtClean="0"/>
              <a:t> seen as what men do- worth as much</a:t>
            </a:r>
            <a:r>
              <a:rPr lang="mr-IN" b="1" baseline="0" dirty="0" smtClean="0"/>
              <a:t>…</a:t>
            </a:r>
            <a:endParaRPr lang="en-US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7663B-245F-A744-93D0-5935D41501E6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492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9A158-3209-D443-8023-A2945D262B6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296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president of 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Harvard University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Lawrence Summers </a:t>
            </a:r>
            <a:r>
              <a:rPr lang="mr-IN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trucks were called mummy and daddy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 in behavioral genetics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9A158-3209-D443-8023-A2945D262B6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3278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doomsday</a:t>
            </a:r>
            <a:r>
              <a:rPr lang="en-US" baseline="0" dirty="0" smtClean="0"/>
              <a:t> book in 16 century UK and the first census </a:t>
            </a:r>
          </a:p>
          <a:p>
            <a:r>
              <a:rPr lang="en-US" dirty="0" smtClean="0"/>
              <a:t>– 1085 AD- Ed</a:t>
            </a:r>
            <a:r>
              <a:rPr lang="en-US" baseline="0" dirty="0" smtClean="0"/>
              <a:t> Wood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Harold Bro in law- William of Normandy </a:t>
            </a:r>
          </a:p>
          <a:p>
            <a:r>
              <a:rPr lang="en-US" dirty="0" smtClean="0"/>
              <a:t> How</a:t>
            </a:r>
            <a:r>
              <a:rPr lang="en-US" baseline="0" dirty="0" smtClean="0"/>
              <a:t> to </a:t>
            </a:r>
            <a:r>
              <a:rPr lang="en-US" dirty="0" smtClean="0"/>
              <a:t>survey a kingdom- w asks his generals for ideas- full survey- questionnaire – land Slaves Sheep Cattle- scribes Monks Bureaucrats – 7 months 13000 settlements- missing- no women in the survey – children- church- People don</a:t>
            </a:r>
            <a:r>
              <a:rPr lang="uk-UA" dirty="0" smtClean="0"/>
              <a:t>’</a:t>
            </a:r>
            <a:r>
              <a:rPr lang="en-US" dirty="0" smtClean="0"/>
              <a:t>t answer- No</a:t>
            </a:r>
            <a:r>
              <a:rPr lang="en-US" baseline="0" dirty="0" smtClean="0"/>
              <a:t> London or Winchester because nobody is in charge of them</a:t>
            </a:r>
            <a:endParaRPr lang="en-US" dirty="0" smtClean="0"/>
          </a:p>
          <a:p>
            <a:r>
              <a:rPr lang="en-US" dirty="0" smtClean="0"/>
              <a:t>Now proof! What and who they say they are</a:t>
            </a:r>
            <a:r>
              <a:rPr lang="is-IS" dirty="0" smtClean="0"/>
              <a:t>…</a:t>
            </a:r>
          </a:p>
          <a:p>
            <a:r>
              <a:rPr lang="is-IS" dirty="0" smtClean="0"/>
              <a:t>Fights! Docs get composed- winchester roll- becomes part of the roll- day of judgement – do you have land or not? Doomsday book</a:t>
            </a:r>
          </a:p>
          <a:p>
            <a:r>
              <a:rPr lang="is-IS" dirty="0" smtClean="0"/>
              <a:t>Difficult moment – recolving propriety </a:t>
            </a:r>
            <a:r>
              <a:rPr lang="mr-IN" dirty="0" smtClean="0"/>
              <a:t>–</a:t>
            </a:r>
            <a:r>
              <a:rPr lang="is-IS" dirty="0" smtClean="0"/>
              <a:t> Winchester roll- the King’s roll</a:t>
            </a:r>
          </a:p>
          <a:p>
            <a:r>
              <a:rPr lang="is-IS" dirty="0" smtClean="0"/>
              <a:t>owners responsibiliteis taxes army - W</a:t>
            </a:r>
            <a:r>
              <a:rPr lang="en-US" dirty="0" smtClean="0"/>
              <a:t>h</a:t>
            </a:r>
            <a:r>
              <a:rPr lang="is-IS" dirty="0" smtClean="0"/>
              <a:t>ole new ways of thinking – manors ownership holder - not geographic – not where you where- but who you were? 1086 Scope and size of England – two boooks – 900 sheep</a:t>
            </a:r>
          </a:p>
          <a:p>
            <a:r>
              <a:rPr lang="is-IS" dirty="0" smtClean="0"/>
              <a:t>Record in perpetuaity – 1087 William dies- next 200 years appeared in court – to reference / consult- updattion – shaped English life- tax-land tenure- realtioship between monarch and ciizens- referred to in 1960’s- National archive in London – you can visit it? </a:t>
            </a:r>
          </a:p>
          <a:p>
            <a:r>
              <a:rPr lang="en-US" dirty="0" smtClean="0"/>
              <a:t>C</a:t>
            </a:r>
            <a:r>
              <a:rPr lang="is-IS" dirty="0" smtClean="0"/>
              <a:t>an a punch card be read today? </a:t>
            </a:r>
            <a:r>
              <a:rPr lang="en-US" dirty="0" smtClean="0"/>
              <a:t>M</a:t>
            </a:r>
            <a:r>
              <a:rPr lang="is-IS" dirty="0" smtClean="0"/>
              <a:t>agnetic tape? </a:t>
            </a:r>
            <a:r>
              <a:rPr lang="en-US" dirty="0" err="1" smtClean="0"/>
              <a:t>Fl</a:t>
            </a:r>
            <a:r>
              <a:rPr lang="is-IS" dirty="0" smtClean="0"/>
              <a:t>oppy discs? </a:t>
            </a:r>
            <a:r>
              <a:rPr lang="en-US" dirty="0" smtClean="0"/>
              <a:t>H</a:t>
            </a:r>
            <a:r>
              <a:rPr lang="is-IS" dirty="0" smtClean="0"/>
              <a:t>ard discs? </a:t>
            </a:r>
            <a:r>
              <a:rPr lang="en-US" dirty="0" smtClean="0"/>
              <a:t>W</a:t>
            </a:r>
            <a:r>
              <a:rPr lang="is-IS" dirty="0" smtClean="0"/>
              <a:t>ill the data be relevant?</a:t>
            </a:r>
          </a:p>
          <a:p>
            <a:r>
              <a:rPr lang="is-IS" dirty="0" smtClean="0"/>
              <a:t>Good for 1000 years – what relevance – are you makigng something like that? </a:t>
            </a:r>
            <a:r>
              <a:rPr lang="en-US" dirty="0" smtClean="0"/>
              <a:t>M</a:t>
            </a:r>
            <a:r>
              <a:rPr lang="is-IS" dirty="0" smtClean="0"/>
              <a:t>ake sense of what we are doing?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9A158-3209-D443-8023-A2945D262B6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47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problem of duck- bunny-ness in gender perceptions</a:t>
            </a:r>
          </a:p>
          <a:p>
            <a:r>
              <a:rPr lang="en-US" b="1" dirty="0" smtClean="0"/>
              <a:t>If there</a:t>
            </a:r>
            <a:r>
              <a:rPr lang="en-US" b="1" baseline="0" dirty="0" smtClean="0"/>
              <a:t> is a fuzziness we complete the picture </a:t>
            </a:r>
            <a:r>
              <a:rPr lang="mr-IN" b="1" baseline="0" dirty="0" smtClean="0"/>
              <a:t>–</a:t>
            </a:r>
            <a:r>
              <a:rPr lang="en-US" b="1" baseline="0" dirty="0" smtClean="0"/>
              <a:t> we make the fit</a:t>
            </a:r>
          </a:p>
          <a:p>
            <a:r>
              <a:rPr lang="en-US" baseline="0" dirty="0" smtClean="0"/>
              <a:t>I see a world of males and females </a:t>
            </a:r>
            <a:r>
              <a:rPr lang="mr-IN" baseline="0" dirty="0" smtClean="0"/>
              <a:t>–</a:t>
            </a:r>
            <a:r>
              <a:rPr lang="en-US" baseline="0" dirty="0" smtClean="0"/>
              <a:t> we constitute our own identity and anticipate the same from others</a:t>
            </a:r>
          </a:p>
          <a:p>
            <a:r>
              <a:rPr lang="en-US" baseline="0" dirty="0" smtClean="0"/>
              <a:t>We catch the cues and respond- the clap trap and applause</a:t>
            </a:r>
            <a:r>
              <a:rPr lang="mr-IN" baseline="0" dirty="0" smtClean="0"/>
              <a:t>…</a:t>
            </a:r>
            <a:r>
              <a:rPr lang="en-US" baseline="0" dirty="0" smtClean="0"/>
              <a:t>. Hard to get out of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9A158-3209-D443-8023-A2945D262B6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124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Tall men and short women across</a:t>
            </a:r>
            <a:r>
              <a:rPr lang="en-US" baseline="0" dirty="0" smtClean="0"/>
              <a:t> the board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we are making</a:t>
            </a:r>
            <a:r>
              <a:rPr lang="en-US" baseline="0" dirty="0" smtClean="0"/>
              <a:t> gender norms everyday</a:t>
            </a:r>
            <a:r>
              <a:rPr lang="mr-IN" baseline="0" dirty="0" smtClean="0"/>
              <a:t>…</a:t>
            </a:r>
            <a:r>
              <a:rPr lang="en-US" baseline="0" dirty="0" smtClean="0"/>
              <a:t> something that is not exceptional</a:t>
            </a:r>
          </a:p>
          <a:p>
            <a:r>
              <a:rPr lang="en-US" baseline="0" dirty="0" smtClean="0"/>
              <a:t>Hardening the bio differences- how is it we are coupling up as universal</a:t>
            </a:r>
            <a:r>
              <a:rPr lang="mr-IN" baseline="0" dirty="0" smtClean="0"/>
              <a:t>…</a:t>
            </a:r>
            <a:r>
              <a:rPr lang="en-US" baseline="0" dirty="0" smtClean="0"/>
              <a:t>  making it true </a:t>
            </a:r>
            <a:r>
              <a:rPr lang="mr-IN" baseline="0" dirty="0" smtClean="0"/>
              <a:t>…</a:t>
            </a:r>
            <a:r>
              <a:rPr lang="en-US" baseline="0" dirty="0" smtClean="0"/>
              <a:t> one vision of reality</a:t>
            </a:r>
            <a:r>
              <a:rPr lang="mr-IN" baseline="0" dirty="0" smtClean="0"/>
              <a:t>…</a:t>
            </a:r>
            <a:endParaRPr lang="en-US" baseline="0" dirty="0" smtClean="0"/>
          </a:p>
          <a:p>
            <a:r>
              <a:rPr lang="en-US" baseline="0" dirty="0" smtClean="0"/>
              <a:t>The varsity </a:t>
            </a:r>
            <a:r>
              <a:rPr lang="en-US" baseline="0" smtClean="0"/>
              <a:t>in Dubai</a:t>
            </a:r>
            <a:endParaRPr lang="en-US" baseline="0" dirty="0" smtClean="0"/>
          </a:p>
          <a:p>
            <a:r>
              <a:rPr lang="en-US" baseline="0" dirty="0" smtClean="0"/>
              <a:t>Distinctions based on the plumbing </a:t>
            </a:r>
            <a:r>
              <a:rPr lang="mr-IN" baseline="0" dirty="0" smtClean="0"/>
              <a:t>–</a:t>
            </a:r>
            <a:r>
              <a:rPr lang="en-US" baseline="0" dirty="0" smtClean="0"/>
              <a:t> contesting the plumbing the gender  and what is done with the differences</a:t>
            </a:r>
          </a:p>
          <a:p>
            <a:r>
              <a:rPr lang="en-US" baseline="0" dirty="0" smtClean="0"/>
              <a:t>Structuring places- society Occupations Spaces </a:t>
            </a:r>
            <a:r>
              <a:rPr lang="mr-IN" baseline="0" dirty="0" smtClean="0"/>
              <a:t>–</a:t>
            </a:r>
            <a:r>
              <a:rPr lang="en-US" baseline="0" dirty="0" smtClean="0"/>
              <a:t> office university </a:t>
            </a:r>
            <a:r>
              <a:rPr lang="mr-IN" baseline="0" dirty="0" smtClean="0"/>
              <a:t>…</a:t>
            </a:r>
            <a:r>
              <a:rPr lang="en-US" baseline="0" dirty="0" smtClean="0"/>
              <a:t>. 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9A158-3209-D443-8023-A2945D262B6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62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 stage for women- rest room </a:t>
            </a:r>
            <a:r>
              <a:rPr lang="mr-IN" dirty="0" smtClean="0"/>
              <a:t>–</a:t>
            </a:r>
            <a:r>
              <a:rPr lang="en-US" dirty="0" smtClean="0"/>
              <a:t> more time to groom or even cleansing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apparatuses are different- toilets for women a historical view</a:t>
            </a:r>
          </a:p>
          <a:p>
            <a:r>
              <a:rPr lang="en-US" baseline="0" dirty="0" smtClean="0"/>
              <a:t>Question of acess- space- time </a:t>
            </a:r>
            <a:r>
              <a:rPr lang="mr-IN" baseline="0" dirty="0" smtClean="0"/>
              <a:t>–</a:t>
            </a:r>
            <a:r>
              <a:rPr lang="en-US" baseline="0" dirty="0" smtClean="0"/>
              <a:t> to fulfill bodily function</a:t>
            </a:r>
          </a:p>
          <a:p>
            <a:r>
              <a:rPr lang="en-US" baseline="0" dirty="0" smtClean="0"/>
              <a:t>How to give acess to groups-reservations!</a:t>
            </a:r>
          </a:p>
          <a:p>
            <a:r>
              <a:rPr lang="en-US" baseline="0" dirty="0" smtClean="0"/>
              <a:t>Taking over men’s rooms</a:t>
            </a:r>
          </a:p>
          <a:p>
            <a:r>
              <a:rPr lang="en-US" baseline="0" dirty="0" smtClean="0"/>
              <a:t>Power of conformity to gender classification- they don</a:t>
            </a:r>
            <a:r>
              <a:rPr lang="mr-IN" baseline="0" dirty="0" smtClean="0"/>
              <a:t>’</a:t>
            </a:r>
            <a:r>
              <a:rPr lang="en-US" baseline="0" dirty="0" smtClean="0"/>
              <a:t>t go to the men’s </a:t>
            </a:r>
          </a:p>
          <a:p>
            <a:r>
              <a:rPr lang="en-US" baseline="0" dirty="0" smtClean="0"/>
              <a:t>The ladies compartment and seats in India- enacting maleness and femaleness</a:t>
            </a:r>
          </a:p>
          <a:p>
            <a:r>
              <a:rPr lang="en-US" baseline="0" dirty="0" smtClean="0"/>
              <a:t>Re org the social and infra arrangements- equal capacities and resources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7663B-245F-A744-93D0-5935D41501E6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8325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Should we deconstruct</a:t>
            </a:r>
            <a:r>
              <a:rPr lang="mr-IN" baseline="0" dirty="0" smtClean="0"/>
              <a:t>…</a:t>
            </a:r>
            <a:r>
              <a:rPr lang="en-US" baseline="0" dirty="0" smtClean="0"/>
              <a:t>Barry Thorn and Zella </a:t>
            </a:r>
            <a:r>
              <a:rPr lang="en-US" baseline="0" dirty="0" err="1" smtClean="0"/>
              <a:t>Loria</a:t>
            </a:r>
            <a:endParaRPr lang="en-US" baseline="0" dirty="0" smtClean="0"/>
          </a:p>
          <a:p>
            <a:r>
              <a:rPr lang="en-US" baseline="0" dirty="0" smtClean="0"/>
              <a:t>Toilet segregation in public </a:t>
            </a:r>
            <a:r>
              <a:rPr lang="mr-IN" baseline="0" dirty="0" smtClean="0"/>
              <a:t>–</a:t>
            </a:r>
            <a:r>
              <a:rPr lang="en-US" baseline="0" dirty="0" smtClean="0"/>
              <a:t> not at home. </a:t>
            </a:r>
            <a:r>
              <a:rPr lang="en-US" b="1" baseline="0" dirty="0" smtClean="0"/>
              <a:t>Preoccupation with separating men from women </a:t>
            </a:r>
            <a:r>
              <a:rPr lang="mr-IN" b="1" baseline="0" dirty="0" smtClean="0"/>
              <a:t>–</a:t>
            </a:r>
            <a:r>
              <a:rPr lang="en-US" b="1" baseline="0" dirty="0" smtClean="0"/>
              <a:t> you are making a choice of which gender you are</a:t>
            </a:r>
            <a:r>
              <a:rPr lang="mr-IN" b="1" baseline="0" dirty="0" smtClean="0"/>
              <a:t>…</a:t>
            </a:r>
            <a:endParaRPr lang="en-US" b="1" baseline="0" dirty="0" smtClean="0"/>
          </a:p>
          <a:p>
            <a:r>
              <a:rPr lang="en-US" b="1" baseline="0" dirty="0" smtClean="0"/>
              <a:t>Distinction that is natural/bio </a:t>
            </a:r>
            <a:r>
              <a:rPr lang="mr-IN" b="1" baseline="0" dirty="0" smtClean="0"/>
              <a:t>–</a:t>
            </a:r>
            <a:r>
              <a:rPr lang="en-US" b="1" baseline="0" dirty="0" smtClean="0"/>
              <a:t> we need categories- consequences. Who is in what where etc.</a:t>
            </a:r>
            <a:r>
              <a:rPr lang="mr-IN" b="1" baseline="0" dirty="0" smtClean="0"/>
              <a:t>…</a:t>
            </a:r>
            <a:endParaRPr lang="en-US" b="1" baseline="0" dirty="0" smtClean="0"/>
          </a:p>
          <a:p>
            <a:r>
              <a:rPr lang="en-US" b="1" baseline="0" dirty="0" smtClean="0"/>
              <a:t>Arguably bio and then adding on interpretations- what might that mean</a:t>
            </a:r>
            <a:r>
              <a:rPr lang="mr-IN" b="1" baseline="0" dirty="0" smtClean="0"/>
              <a:t>…</a:t>
            </a:r>
            <a:endParaRPr lang="en-US" b="1" baseline="0" dirty="0" smtClean="0"/>
          </a:p>
          <a:p>
            <a:r>
              <a:rPr lang="en-US" baseline="0" dirty="0" smtClean="0"/>
              <a:t>What can be done</a:t>
            </a:r>
            <a:r>
              <a:rPr lang="mr-IN" baseline="0" dirty="0" smtClean="0"/>
              <a:t>…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Structuring the work place </a:t>
            </a:r>
            <a:r>
              <a:rPr lang="mr-IN" baseline="0" dirty="0" smtClean="0"/>
              <a:t>–</a:t>
            </a:r>
            <a:r>
              <a:rPr lang="en-US" baseline="0" dirty="0" smtClean="0"/>
              <a:t> US senate had not women's toilets</a:t>
            </a:r>
            <a:r>
              <a:rPr lang="mr-IN" baseline="0" dirty="0" smtClean="0"/>
              <a:t>…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="1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9A158-3209-D443-8023-A2945D262B6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38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Gender displays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9A158-3209-D443-8023-A2945D262B6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640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Achieve equality through men </a:t>
            </a:r>
          </a:p>
          <a:p>
            <a:r>
              <a:rPr lang="en-US" baseline="0" dirty="0" smtClean="0"/>
              <a:t>Can we remove these inequality how? Radical liberal </a:t>
            </a:r>
            <a:r>
              <a:rPr lang="mr-IN" baseline="0" dirty="0" smtClean="0"/>
              <a:t>…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Re org the bathrooms and reorg social relations/arrangement ???</a:t>
            </a:r>
            <a:br>
              <a:rPr lang="en-US" baseline="0" dirty="0" smtClean="0"/>
            </a:br>
            <a:r>
              <a:rPr lang="en-US" baseline="0" dirty="0" smtClean="0"/>
              <a:t>Men standing in line and parenting </a:t>
            </a:r>
            <a:r>
              <a:rPr lang="mr-IN" baseline="0" dirty="0" smtClean="0"/>
              <a:t>…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9A158-3209-D443-8023-A2945D262B6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729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Radical re org!!!! From toilets with out doors to paternal leave</a:t>
            </a:r>
          </a:p>
          <a:p>
            <a:r>
              <a:rPr lang="en-US" baseline="0" dirty="0" smtClean="0"/>
              <a:t>The </a:t>
            </a:r>
            <a:r>
              <a:rPr lang="en-US" baseline="0" dirty="0" err="1" smtClean="0"/>
              <a:t>kibbiutz</a:t>
            </a:r>
            <a:r>
              <a:rPr lang="en-US" baseline="0" dirty="0" smtClean="0"/>
              <a:t>- radical child care </a:t>
            </a:r>
            <a:r>
              <a:rPr lang="mr-IN" baseline="0" dirty="0" smtClean="0"/>
              <a:t>–</a:t>
            </a:r>
            <a:r>
              <a:rPr lang="en-US" baseline="0" dirty="0" smtClean="0"/>
              <a:t> community raises the children </a:t>
            </a:r>
            <a:r>
              <a:rPr lang="mr-IN" baseline="0" dirty="0" smtClean="0"/>
              <a:t>–</a:t>
            </a:r>
            <a:r>
              <a:rPr lang="en-US" baseline="0" dirty="0" smtClean="0"/>
              <a:t> will there not be bias- are there no social bias?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9A158-3209-D443-8023-A2945D262B6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684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Michel </a:t>
            </a:r>
            <a:r>
              <a:rPr lang="en-US" dirty="0" err="1" smtClean="0"/>
              <a:t>Duneier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a stranger</a:t>
            </a:r>
            <a:r>
              <a:rPr lang="en-US" baseline="0" dirty="0" smtClean="0"/>
              <a:t> coming on or comment</a:t>
            </a:r>
          </a:p>
          <a:p>
            <a:r>
              <a:rPr lang="en-US" baseline="0" dirty="0" smtClean="0"/>
              <a:t>Open person or a store </a:t>
            </a:r>
            <a:r>
              <a:rPr lang="mr-IN" baseline="0" dirty="0" smtClean="0"/>
              <a:t>–</a:t>
            </a:r>
            <a:r>
              <a:rPr lang="en-US" baseline="0" dirty="0" smtClean="0"/>
              <a:t> walk up to a dog and talk- not offensive </a:t>
            </a:r>
            <a:r>
              <a:rPr lang="mr-IN" baseline="0" dirty="0" smtClean="0"/>
              <a:t>–</a:t>
            </a:r>
            <a:r>
              <a:rPr lang="en-US" baseline="0" dirty="0" smtClean="0"/>
              <a:t> child next in order </a:t>
            </a:r>
            <a:r>
              <a:rPr lang="mr-IN" baseline="0" dirty="0" smtClean="0"/>
              <a:t>–</a:t>
            </a:r>
            <a:r>
              <a:rPr lang="en-US" baseline="0" dirty="0" smtClean="0"/>
              <a:t> Open person </a:t>
            </a:r>
            <a:r>
              <a:rPr lang="mr-IN" baseline="0" dirty="0" smtClean="0"/>
              <a:t>–</a:t>
            </a:r>
            <a:r>
              <a:rPr lang="en-US" baseline="0" dirty="0" smtClean="0"/>
              <a:t> women </a:t>
            </a:r>
            <a:r>
              <a:rPr lang="mr-IN" baseline="0" dirty="0" smtClean="0"/>
              <a:t>–</a:t>
            </a:r>
            <a:r>
              <a:rPr lang="en-US" baseline="0" dirty="0" smtClean="0"/>
              <a:t> open compared to mean and at least to men </a:t>
            </a:r>
            <a:r>
              <a:rPr lang="mr-IN" baseline="0" dirty="0" smtClean="0"/>
              <a:t>–</a:t>
            </a:r>
            <a:r>
              <a:rPr lang="en-US" baseline="0" dirty="0" smtClean="0"/>
              <a:t> women being open is ratified no?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7663B-245F-A744-93D0-5935D41501E6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2971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Making society as your proceed through it- in terms of their own statuses and being</a:t>
            </a:r>
          </a:p>
          <a:p>
            <a:r>
              <a:rPr lang="en-US" baseline="0" dirty="0" smtClean="0"/>
              <a:t>Ratifying the social structure </a:t>
            </a:r>
            <a:r>
              <a:rPr lang="mr-IN" baseline="0" dirty="0" smtClean="0"/>
              <a:t>–</a:t>
            </a:r>
            <a:r>
              <a:rPr lang="en-US" baseline="0" dirty="0" smtClean="0"/>
              <a:t> sociologists have called it ...</a:t>
            </a:r>
          </a:p>
          <a:p>
            <a:r>
              <a:rPr lang="en-US" baseline="0" dirty="0" smtClean="0"/>
              <a:t>How does this all work? To what degree is everything determined? If we are born poor do we die poor?</a:t>
            </a:r>
          </a:p>
          <a:p>
            <a:r>
              <a:rPr lang="en-US" baseline="0" dirty="0" smtClean="0"/>
              <a:t>Discrimination processes of deprivation ensure structure </a:t>
            </a:r>
            <a:r>
              <a:rPr lang="mr-IN" baseline="0" dirty="0" smtClean="0"/>
              <a:t>…</a:t>
            </a:r>
            <a:endParaRPr lang="en-US" baseline="0" dirty="0" smtClean="0"/>
          </a:p>
          <a:p>
            <a:r>
              <a:rPr lang="en-US" baseline="0" dirty="0" smtClean="0"/>
              <a:t>Sociologists are happy to talk about structure- but not about individual’s opportunity to go beyond and break it!</a:t>
            </a:r>
          </a:p>
          <a:p>
            <a:r>
              <a:rPr lang="en-US" baseline="0" dirty="0" smtClean="0"/>
              <a:t>But some do Gully Boy</a:t>
            </a:r>
            <a:r>
              <a:rPr lang="mr-IN" baseline="0" dirty="0" smtClean="0"/>
              <a:t>…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9A158-3209-D443-8023-A2945D262B6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735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Structure vs Agency </a:t>
            </a:r>
            <a:r>
              <a:rPr lang="mr-IN" dirty="0" smtClean="0"/>
              <a:t>–</a:t>
            </a:r>
            <a:r>
              <a:rPr lang="en-US" dirty="0" smtClean="0"/>
              <a:t> or both at the same time</a:t>
            </a:r>
            <a:r>
              <a:rPr lang="mr-IN" dirty="0" smtClean="0"/>
              <a:t>…</a:t>
            </a:r>
            <a:r>
              <a:rPr lang="en-US" dirty="0" smtClean="0"/>
              <a:t> making and re making 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n-US" baseline="0" dirty="0" smtClean="0"/>
          </a:p>
          <a:p>
            <a:r>
              <a:rPr lang="en-US" baseline="0" dirty="0" smtClean="0"/>
              <a:t>We make the very structures that make us</a:t>
            </a:r>
          </a:p>
          <a:p>
            <a:r>
              <a:rPr lang="en-US" baseline="0" dirty="0" smtClean="0"/>
              <a:t>Ladies compartment the public road/street Rest rooms Child care</a:t>
            </a:r>
          </a:p>
          <a:p>
            <a:r>
              <a:rPr lang="en-US" baseline="0" dirty="0" smtClean="0"/>
              <a:t>Texture and tones of agencies and enactment looks different </a:t>
            </a:r>
          </a:p>
          <a:p>
            <a:r>
              <a:rPr lang="en-US" baseline="0" dirty="0" smtClean="0"/>
              <a:t>What do we do each other in the everyday?</a:t>
            </a:r>
          </a:p>
          <a:p>
            <a:r>
              <a:rPr lang="en-US" baseline="0" dirty="0" smtClean="0"/>
              <a:t>Making moves through individual agency operates to enforce structure </a:t>
            </a:r>
            <a:r>
              <a:rPr lang="mr-IN" baseline="0" dirty="0" smtClean="0"/>
              <a:t>–</a:t>
            </a:r>
            <a:r>
              <a:rPr lang="en-US" baseline="0" dirty="0" smtClean="0"/>
              <a:t> which then shapes agency itself </a:t>
            </a:r>
            <a:r>
              <a:rPr lang="mr-IN" baseline="0" dirty="0" smtClean="0"/>
              <a:t>–</a:t>
            </a:r>
            <a:r>
              <a:rPr lang="en-US" baseline="0" dirty="0" smtClean="0"/>
              <a:t> what does it lead to or impacts our socio-political behavior? Becoming conservative or liberal based on street behaviors that are gendered </a:t>
            </a:r>
          </a:p>
          <a:p>
            <a:r>
              <a:rPr lang="en-US" baseline="0" dirty="0" smtClean="0"/>
              <a:t>Structuration </a:t>
            </a:r>
            <a:r>
              <a:rPr lang="mr-IN" baseline="0" dirty="0" smtClean="0"/>
              <a:t>–</a:t>
            </a:r>
            <a:r>
              <a:rPr lang="en-US" baseline="0" dirty="0" smtClean="0"/>
              <a:t> structuration/structuring .</a:t>
            </a:r>
          </a:p>
          <a:p>
            <a:r>
              <a:rPr lang="en-US" baseline="0" dirty="0" smtClean="0"/>
              <a:t>Determinism vs free will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7663B-245F-A744-93D0-5935D41501E6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2051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9A158-3209-D443-8023-A2945D262B6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084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of sociology is to explain how</a:t>
            </a:r>
            <a:r>
              <a:rPr lang="en-US" baseline="0" dirty="0" smtClean="0"/>
              <a:t> people have no choice </a:t>
            </a:r>
            <a:r>
              <a:rPr lang="mr-IN" baseline="0" dirty="0" smtClean="0"/>
              <a:t>–</a:t>
            </a:r>
            <a:r>
              <a:rPr lang="en-US" baseline="0" dirty="0" smtClean="0"/>
              <a:t> gender class race have structures that is forced constrain etc.</a:t>
            </a:r>
            <a:r>
              <a:rPr lang="mr-IN" baseline="0" dirty="0" smtClean="0"/>
              <a:t>…</a:t>
            </a:r>
            <a:endParaRPr lang="en-US" baseline="0" dirty="0" smtClean="0"/>
          </a:p>
          <a:p>
            <a:r>
              <a:rPr lang="en-US" baseline="0" dirty="0" smtClean="0"/>
              <a:t>Structure and Agency</a:t>
            </a:r>
            <a:r>
              <a:rPr lang="mr-IN" baseline="0" dirty="0" smtClean="0"/>
              <a:t>…</a:t>
            </a:r>
            <a:r>
              <a:rPr lang="en-US" baseline="0" dirty="0" smtClean="0"/>
              <a:t> it is a single thing </a:t>
            </a:r>
            <a:r>
              <a:rPr lang="mr-IN" baseline="0" dirty="0" smtClean="0"/>
              <a:t>–</a:t>
            </a:r>
            <a:r>
              <a:rPr lang="en-US" baseline="0" dirty="0" smtClean="0"/>
              <a:t> no binary here- what is it with out each other </a:t>
            </a:r>
            <a:r>
              <a:rPr lang="mr-IN" baseline="0" dirty="0" smtClean="0"/>
              <a:t>…</a:t>
            </a:r>
            <a:r>
              <a:rPr lang="en-US" baseline="0" dirty="0" smtClean="0"/>
              <a:t>. It</a:t>
            </a:r>
            <a:r>
              <a:rPr lang="mr-IN" baseline="0" dirty="0" smtClean="0"/>
              <a:t>’</a:t>
            </a:r>
            <a:r>
              <a:rPr lang="en-US" baseline="0" dirty="0" smtClean="0"/>
              <a:t>s a process</a:t>
            </a:r>
            <a:r>
              <a:rPr lang="mr-IN" baseline="0" dirty="0" smtClean="0"/>
              <a:t>…</a:t>
            </a:r>
            <a:r>
              <a:rPr lang="en-US" baseline="0" dirty="0" smtClean="0"/>
              <a:t> workings of life</a:t>
            </a:r>
          </a:p>
          <a:p>
            <a:r>
              <a:rPr lang="en-US" baseline="0" dirty="0" smtClean="0"/>
              <a:t>Images on user generated paths form SSPHCI</a:t>
            </a:r>
          </a:p>
          <a:p>
            <a:r>
              <a:rPr lang="en-US" baseline="0" dirty="0" smtClean="0"/>
              <a:t>Beginnings of the path that connects to the bigger one</a:t>
            </a:r>
            <a:r>
              <a:rPr lang="mr-IN" baseline="0" dirty="0" smtClean="0"/>
              <a:t>…</a:t>
            </a:r>
            <a:r>
              <a:rPr lang="en-US" baseline="0" dirty="0" smtClean="0"/>
              <a:t> structures change due to social behaviors Habits</a:t>
            </a:r>
          </a:p>
          <a:p>
            <a:r>
              <a:rPr lang="en-US" baseline="0" dirty="0" smtClean="0"/>
              <a:t>The alternate path is an invitation</a:t>
            </a:r>
            <a:r>
              <a:rPr lang="mr-IN" baseline="0" dirty="0" smtClean="0"/>
              <a:t>…</a:t>
            </a:r>
            <a:endParaRPr lang="en-US" baseline="0" dirty="0" smtClean="0"/>
          </a:p>
          <a:p>
            <a:r>
              <a:rPr lang="en-US" baseline="0" dirty="0" smtClean="0"/>
              <a:t>A short cut </a:t>
            </a:r>
            <a:r>
              <a:rPr lang="mr-IN" baseline="0" dirty="0" smtClean="0"/>
              <a:t>–</a:t>
            </a:r>
            <a:r>
              <a:rPr lang="en-US" baseline="0" dirty="0" smtClean="0"/>
              <a:t> you can so it too- you don</a:t>
            </a:r>
            <a:r>
              <a:rPr lang="mr-IN" baseline="0" dirty="0" smtClean="0"/>
              <a:t>’</a:t>
            </a:r>
            <a:r>
              <a:rPr lang="en-US" baseline="0" dirty="0" smtClean="0"/>
              <a:t>t need the law but is it illegal? But people do it because people before them did it</a:t>
            </a:r>
            <a:r>
              <a:rPr lang="mr-IN" baseline="0" dirty="0" smtClean="0"/>
              <a:t>…</a:t>
            </a:r>
            <a:endParaRPr lang="en-US" baseline="0" dirty="0" smtClean="0"/>
          </a:p>
          <a:p>
            <a:r>
              <a:rPr lang="en-US" baseline="0" dirty="0" smtClean="0"/>
              <a:t>Agency of people reinforcing creating structure pushing behaviors </a:t>
            </a:r>
            <a:r>
              <a:rPr lang="mr-IN" baseline="0" dirty="0" smtClean="0"/>
              <a:t>…</a:t>
            </a:r>
            <a:r>
              <a:rPr lang="en-US" baseline="0" dirty="0" smtClean="0"/>
              <a:t> to follow</a:t>
            </a:r>
            <a:r>
              <a:rPr lang="mr-IN" baseline="0" dirty="0" smtClean="0"/>
              <a:t>…</a:t>
            </a:r>
            <a:endParaRPr lang="en-US" baseline="0" dirty="0" smtClean="0"/>
          </a:p>
          <a:p>
            <a:r>
              <a:rPr lang="en-US" baseline="0" dirty="0" smtClean="0"/>
              <a:t>Create structures that in turn creates us</a:t>
            </a:r>
            <a:r>
              <a:rPr lang="mr-IN" baseline="0" dirty="0" smtClean="0"/>
              <a:t>…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7663B-245F-A744-93D0-5935D41501E6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591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Stanford CS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dept</a:t>
            </a:r>
            <a:r>
              <a:rPr lang="en-US" baseline="0" dirty="0" smtClean="0"/>
              <a:t> 1965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9A158-3209-D443-8023-A2945D262B6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152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superfluous women who became</a:t>
            </a:r>
            <a:r>
              <a:rPr lang="en-US" baseline="0" dirty="0" smtClean="0"/>
              <a:t> stenographers and typists</a:t>
            </a:r>
            <a:r>
              <a:rPr lang="mr-IN" baseline="0" dirty="0" smtClean="0"/>
              <a:t>…</a:t>
            </a:r>
            <a:r>
              <a:rPr lang="en-US" baseline="0" dirty="0" smtClean="0"/>
              <a:t> surrounding infrastructures had to change to accommodate women</a:t>
            </a:r>
          </a:p>
          <a:p>
            <a:r>
              <a:rPr lang="en-US" baseline="0" dirty="0" smtClean="0"/>
              <a:t>Senate house did not have a ladies room</a:t>
            </a:r>
            <a:r>
              <a:rPr lang="mr-IN" baseline="0" dirty="0" smtClean="0"/>
              <a:t>…</a:t>
            </a:r>
            <a:endParaRPr lang="en-US" baseline="0" dirty="0" smtClean="0"/>
          </a:p>
          <a:p>
            <a:r>
              <a:rPr lang="en-US" baseline="0" dirty="0" smtClean="0"/>
              <a:t>Fast Smart Connected </a:t>
            </a:r>
            <a:r>
              <a:rPr lang="mr-IN" baseline="0" dirty="0" smtClean="0"/>
              <a:t>–</a:t>
            </a:r>
            <a:r>
              <a:rPr lang="en-US" baseline="0" dirty="0" smtClean="0"/>
              <a:t> early forms </a:t>
            </a:r>
            <a:r>
              <a:rPr lang="mr-IN" baseline="0" dirty="0" smtClean="0"/>
              <a:t>–</a:t>
            </a:r>
            <a:r>
              <a:rPr lang="en-US" baseline="0" dirty="0" smtClean="0"/>
              <a:t> patented 1868</a:t>
            </a:r>
          </a:p>
          <a:p>
            <a:r>
              <a:rPr lang="en-US" baseline="0" dirty="0" smtClean="0"/>
              <a:t>1881 </a:t>
            </a:r>
            <a:r>
              <a:rPr lang="mr-IN" baseline="0" dirty="0" smtClean="0"/>
              <a:t>–</a:t>
            </a:r>
            <a:r>
              <a:rPr lang="en-US" baseline="0" dirty="0" smtClean="0"/>
              <a:t> 8 typists women </a:t>
            </a:r>
            <a:r>
              <a:rPr lang="mr-IN" baseline="0" dirty="0" smtClean="0"/>
              <a:t>–</a:t>
            </a:r>
            <a:r>
              <a:rPr lang="en-US" baseline="0" dirty="0" smtClean="0"/>
              <a:t> supposedly are patient and slow making little errors</a:t>
            </a:r>
          </a:p>
          <a:p>
            <a:r>
              <a:rPr lang="en-US" baseline="0" dirty="0" smtClean="0"/>
              <a:t>1886- 60,000 women </a:t>
            </a:r>
            <a:r>
              <a:rPr lang="mr-IN" baseline="0" dirty="0" smtClean="0"/>
              <a:t>–</a:t>
            </a:r>
            <a:r>
              <a:rPr lang="en-US" baseline="0" dirty="0" smtClean="0"/>
              <a:t> toilets , penny novels , entertainment </a:t>
            </a:r>
            <a:r>
              <a:rPr lang="mr-IN" baseline="0" dirty="0" smtClean="0"/>
              <a:t>…</a:t>
            </a:r>
            <a:r>
              <a:rPr lang="en-US" baseline="0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9A158-3209-D443-8023-A2945D262B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72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Settling</a:t>
            </a:r>
            <a:r>
              <a:rPr lang="en-US" baseline="0" dirty="0" smtClean="0"/>
              <a:t> gender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9A158-3209-D443-8023-A2945D262B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66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Distinction </a:t>
            </a:r>
            <a:r>
              <a:rPr lang="mr-IN" dirty="0" smtClean="0"/>
              <a:t>–</a:t>
            </a:r>
            <a:r>
              <a:rPr lang="en-US" dirty="0" smtClean="0"/>
              <a:t> bio different </a:t>
            </a:r>
            <a:r>
              <a:rPr lang="mr-IN" dirty="0" smtClean="0"/>
              <a:t>–</a:t>
            </a:r>
            <a:r>
              <a:rPr lang="en-US" dirty="0" smtClean="0"/>
              <a:t> plumbing is different- undergirds the distinction </a:t>
            </a:r>
          </a:p>
          <a:p>
            <a:r>
              <a:rPr lang="en-US" dirty="0" smtClean="0"/>
              <a:t>Unproblematic</a:t>
            </a:r>
            <a:r>
              <a:rPr lang="en-US" baseline="0" dirty="0" smtClean="0"/>
              <a:t> nature of the gender distinction</a:t>
            </a:r>
            <a:r>
              <a:rPr lang="mr-IN" baseline="0" dirty="0" smtClean="0"/>
              <a:t>…</a:t>
            </a:r>
            <a:endParaRPr lang="en-US" baseline="0" dirty="0" smtClean="0"/>
          </a:p>
          <a:p>
            <a:r>
              <a:rPr lang="en-US" baseline="0" dirty="0" smtClean="0"/>
              <a:t>Take on something that is hard to problematize</a:t>
            </a:r>
            <a:r>
              <a:rPr lang="mr-IN" baseline="0" dirty="0" smtClean="0"/>
              <a:t>…</a:t>
            </a:r>
            <a:endParaRPr lang="en-US" baseline="0" dirty="0" smtClean="0"/>
          </a:p>
          <a:p>
            <a:r>
              <a:rPr lang="en-US" baseline="0" dirty="0" smtClean="0"/>
              <a:t>The necessity of this- working with simplicities</a:t>
            </a:r>
          </a:p>
          <a:p>
            <a:r>
              <a:rPr lang="en-US" baseline="0" dirty="0" smtClean="0"/>
              <a:t>Bio determined and </a:t>
            </a:r>
            <a:r>
              <a:rPr lang="en-US" baseline="0" dirty="0" err="1" smtClean="0"/>
              <a:t>cul</a:t>
            </a:r>
            <a:r>
              <a:rPr lang="en-US" baseline="0" dirty="0" smtClean="0"/>
              <a:t>/pol determined the right and wrong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7663B-245F-A744-93D0-5935D41501E6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605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1" dirty="0" smtClean="0"/>
              <a:t>Sex vs gender </a:t>
            </a:r>
          </a:p>
          <a:p>
            <a:r>
              <a:rPr lang="en-US" sz="1600" b="1" dirty="0" smtClean="0"/>
              <a:t>Bio packages vs sociological</a:t>
            </a:r>
          </a:p>
          <a:p>
            <a:r>
              <a:rPr lang="en-US" sz="1600" b="1" dirty="0" smtClean="0"/>
              <a:t>Then dress up the display- dress </a:t>
            </a:r>
            <a:r>
              <a:rPr lang="mr-IN" sz="1600" b="1" dirty="0" smtClean="0"/>
              <a:t>–</a:t>
            </a:r>
            <a:r>
              <a:rPr lang="en-US" sz="1600" b="1" dirty="0" smtClean="0"/>
              <a:t> sipping tea </a:t>
            </a:r>
            <a:r>
              <a:rPr lang="mr-IN" sz="1600" b="1" dirty="0" smtClean="0"/>
              <a:t>–</a:t>
            </a:r>
            <a:r>
              <a:rPr lang="en-US" sz="1600" b="1" dirty="0" smtClean="0"/>
              <a:t> doing gender</a:t>
            </a:r>
          </a:p>
          <a:p>
            <a:r>
              <a:rPr lang="en-US" sz="1600" b="1" dirty="0" smtClean="0"/>
              <a:t>Zimmerman &amp; West -</a:t>
            </a:r>
            <a:r>
              <a:rPr lang="en-US" sz="1600" b="1" baseline="0" dirty="0" smtClean="0"/>
              <a:t> Doing Gender</a:t>
            </a:r>
          </a:p>
          <a:p>
            <a:r>
              <a:rPr lang="en-US" sz="1600" b="1" baseline="0" dirty="0" smtClean="0"/>
              <a:t>Bio Exhibition Performance stuff</a:t>
            </a:r>
          </a:p>
          <a:p>
            <a:r>
              <a:rPr lang="en-US" sz="1600" b="1" baseline="0" dirty="0" smtClean="0"/>
              <a:t>At all times and places</a:t>
            </a:r>
          </a:p>
          <a:p>
            <a:r>
              <a:rPr lang="en-US" sz="1600" b="1" baseline="0" dirty="0" smtClean="0"/>
              <a:t>Expectations</a:t>
            </a:r>
            <a:r>
              <a:rPr lang="mr-IN" sz="1600" b="1" baseline="0" dirty="0" smtClean="0"/>
              <a:t>…</a:t>
            </a:r>
            <a:r>
              <a:rPr lang="en-US" sz="1600" b="1" baseline="0" dirty="0" smtClean="0"/>
              <a:t> but looks be deceiving</a:t>
            </a:r>
            <a:r>
              <a:rPr lang="mr-IN" sz="1600" b="1" baseline="0" dirty="0" smtClean="0"/>
              <a:t>…</a:t>
            </a:r>
            <a:endParaRPr lang="en-US" sz="1600" b="1" baseline="0" dirty="0" smtClean="0"/>
          </a:p>
          <a:p>
            <a:r>
              <a:rPr lang="en-US" sz="1600" b="1" baseline="0" dirty="0" smtClean="0"/>
              <a:t>Surface </a:t>
            </a:r>
            <a:r>
              <a:rPr lang="mr-IN" sz="1600" b="1" baseline="0" dirty="0" smtClean="0"/>
              <a:t>–</a:t>
            </a:r>
            <a:r>
              <a:rPr lang="en-US" sz="1600" b="1" baseline="0" dirty="0" smtClean="0"/>
              <a:t> physical </a:t>
            </a:r>
            <a:r>
              <a:rPr lang="mr-IN" sz="1600" b="1" baseline="0" dirty="0" smtClean="0"/>
              <a:t>–</a:t>
            </a:r>
            <a:r>
              <a:rPr lang="en-US" sz="1600" b="1" baseline="0" dirty="0" smtClean="0"/>
              <a:t> we invent the gender- complete the story and make someone this or that- living with </a:t>
            </a:r>
            <a:r>
              <a:rPr lang="en-US" sz="1600" b="1" baseline="0" dirty="0" err="1" smtClean="0"/>
              <a:t>DuckBunniness</a:t>
            </a:r>
            <a:endParaRPr lang="en-US" sz="1600" b="1" baseline="0" dirty="0" smtClean="0"/>
          </a:p>
          <a:p>
            <a:endParaRPr lang="en-US" sz="1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7663B-245F-A744-93D0-5935D41501E6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700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Duck and</a:t>
            </a:r>
            <a:r>
              <a:rPr lang="en-US" baseline="0" dirty="0" smtClean="0"/>
              <a:t> the Bunny</a:t>
            </a:r>
          </a:p>
          <a:p>
            <a:r>
              <a:rPr lang="en-US" sz="1200" dirty="0" smtClean="0"/>
              <a:t>Duck seeing </a:t>
            </a:r>
            <a:r>
              <a:rPr lang="mr-IN" sz="1200" dirty="0" smtClean="0"/>
              <a:t>–</a:t>
            </a:r>
            <a:r>
              <a:rPr lang="en-US" sz="1200" dirty="0" smtClean="0"/>
              <a:t>cues indicators-</a:t>
            </a:r>
            <a:r>
              <a:rPr lang="en-US" sz="1200" baseline="0" dirty="0" smtClean="0"/>
              <a:t> human evolve socially- needs that external input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054E4-0585-A34C-BC77-0EC4F99965A9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411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What is</a:t>
            </a:r>
            <a:r>
              <a:rPr lang="en-US" b="1" baseline="0" dirty="0" smtClean="0"/>
              <a:t> a chair; car; bike; simplifying the fuzzy- to get by and along</a:t>
            </a:r>
          </a:p>
          <a:p>
            <a:r>
              <a:rPr lang="en-US" b="1" baseline="0" dirty="0" smtClean="0"/>
              <a:t>We do not interrogate ‘fine’- we let it go</a:t>
            </a:r>
            <a:r>
              <a:rPr lang="mr-IN" b="1" baseline="0" dirty="0" smtClean="0"/>
              <a:t>…</a:t>
            </a:r>
            <a:endParaRPr lang="en-US" b="1" baseline="0" dirty="0" smtClean="0"/>
          </a:p>
          <a:p>
            <a:r>
              <a:rPr lang="en-US" b="1" baseline="0" dirty="0" smtClean="0"/>
              <a:t>Indeterminacy of sex/gender- more or less and categorize </a:t>
            </a:r>
            <a:r>
              <a:rPr lang="mr-IN" b="1" baseline="0" dirty="0" smtClean="0"/>
              <a:t>–</a:t>
            </a:r>
            <a:r>
              <a:rPr lang="en-US" b="1" baseline="0" dirty="0" smtClean="0"/>
              <a:t> cannot question everything every time</a:t>
            </a:r>
          </a:p>
          <a:p>
            <a:r>
              <a:rPr lang="en-US" b="1" baseline="0" dirty="0" smtClean="0"/>
              <a:t>Labelling </a:t>
            </a:r>
            <a:r>
              <a:rPr lang="mr-IN" b="1" baseline="0" dirty="0" smtClean="0"/>
              <a:t>–</a:t>
            </a:r>
            <a:r>
              <a:rPr lang="en-US" b="1" baseline="0" dirty="0" smtClean="0"/>
              <a:t> lets study how is it achieved one way not another and not preach? Why so? </a:t>
            </a:r>
          </a:p>
          <a:p>
            <a:r>
              <a:rPr lang="en-US" b="1" baseline="0" dirty="0" smtClean="0"/>
              <a:t>But</a:t>
            </a:r>
            <a:r>
              <a:rPr lang="mr-IN" b="1" baseline="0" dirty="0" smtClean="0"/>
              <a:t>…</a:t>
            </a:r>
            <a:r>
              <a:rPr lang="en-US" b="1" baseline="0" dirty="0" smtClean="0"/>
              <a:t> these differentiations have consequences</a:t>
            </a:r>
            <a:r>
              <a:rPr lang="mr-IN" b="1" baseline="0" dirty="0" smtClean="0"/>
              <a:t>…</a:t>
            </a:r>
            <a:endParaRPr lang="en-US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7663B-245F-A744-93D0-5935D41501E6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571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36C57972-F9E3-CB44-83BB-8898ABAD700F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4A034C0D-6BEC-D545-A82A-C3DCA04E9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5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7972-F9E3-CB44-83BB-8898ABAD700F}" type="datetimeFigureOut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34C0D-6BEC-D545-A82A-C3DCA04E9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824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7972-F9E3-CB44-83BB-8898ABAD700F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34C0D-6BEC-D545-A82A-C3DCA04E9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770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7972-F9E3-CB44-83BB-8898ABAD700F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34C0D-6BEC-D545-A82A-C3DCA04E9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656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7972-F9E3-CB44-83BB-8898ABAD700F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34C0D-6BEC-D545-A82A-C3DCA04E9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190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7972-F9E3-CB44-83BB-8898ABAD700F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34C0D-6BEC-D545-A82A-C3DCA04E9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3634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7972-F9E3-CB44-83BB-8898ABAD700F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34C0D-6BEC-D545-A82A-C3DCA04E9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300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7972-F9E3-CB44-83BB-8898ABAD700F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34C0D-6BEC-D545-A82A-C3DCA04E9EF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7056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7972-F9E3-CB44-83BB-8898ABAD700F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34C0D-6BEC-D545-A82A-C3DCA04E9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01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7972-F9E3-CB44-83BB-8898ABAD700F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34C0D-6BEC-D545-A82A-C3DCA04E9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443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7972-F9E3-CB44-83BB-8898ABAD700F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34C0D-6BEC-D545-A82A-C3DCA04E9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69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7972-F9E3-CB44-83BB-8898ABAD700F}" type="datetimeFigureOut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34C0D-6BEC-D545-A82A-C3DCA04E9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161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7972-F9E3-CB44-83BB-8898ABAD700F}" type="datetimeFigureOut">
              <a:rPr lang="en-US" smtClean="0"/>
              <a:t>4/16/19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34C0D-6BEC-D545-A82A-C3DCA04E9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571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7972-F9E3-CB44-83BB-8898ABAD700F}" type="datetimeFigureOut">
              <a:rPr lang="en-US" smtClean="0"/>
              <a:t>4/16/19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34C0D-6BEC-D545-A82A-C3DCA04E9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92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7972-F9E3-CB44-83BB-8898ABAD700F}" type="datetimeFigureOut">
              <a:rPr lang="en-US" smtClean="0"/>
              <a:t>4/16/19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34C0D-6BEC-D545-A82A-C3DCA04E9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871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7972-F9E3-CB44-83BB-8898ABAD700F}" type="datetimeFigureOut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34C0D-6BEC-D545-A82A-C3DCA04E9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69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7972-F9E3-CB44-83BB-8898ABAD700F}" type="datetimeFigureOut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34C0D-6BEC-D545-A82A-C3DCA04E9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78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6C57972-F9E3-CB44-83BB-8898ABAD700F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A034C0D-6BEC-D545-A82A-C3DCA04E9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376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image" Target="../media/image14.jpeg"/><Relationship Id="rId6" Type="http://schemas.openxmlformats.org/officeDocument/2006/relationships/image" Target="../media/image15.jpeg"/><Relationship Id="rId7" Type="http://schemas.openxmlformats.org/officeDocument/2006/relationships/image" Target="../media/image16.jpeg"/><Relationship Id="rId8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5" Type="http://schemas.openxmlformats.org/officeDocument/2006/relationships/image" Target="../media/image20.jpeg"/><Relationship Id="rId6" Type="http://schemas.openxmlformats.org/officeDocument/2006/relationships/image" Target="../media/image21.jpeg"/><Relationship Id="rId7" Type="http://schemas.openxmlformats.org/officeDocument/2006/relationships/image" Target="../media/image22.png"/><Relationship Id="rId8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Relationship Id="rId3" Type="http://schemas.openxmlformats.org/officeDocument/2006/relationships/image" Target="../media/image38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613" y="0"/>
            <a:ext cx="5943600" cy="6857999"/>
          </a:xfrm>
        </p:spPr>
      </p:pic>
    </p:spTree>
    <p:extLst>
      <p:ext uri="{BB962C8B-B14F-4D97-AF65-F5344CB8AC3E}">
        <p14:creationId xmlns:p14="http://schemas.microsoft.com/office/powerpoint/2010/main" val="193458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4" b="13713"/>
          <a:stretch/>
        </p:blipFill>
        <p:spPr>
          <a:xfrm>
            <a:off x="8509818" y="83572"/>
            <a:ext cx="3536781" cy="3659564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3" r="10084"/>
          <a:stretch/>
        </p:blipFill>
        <p:spPr>
          <a:xfrm>
            <a:off x="4395019" y="3843558"/>
            <a:ext cx="4068712" cy="293560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799" y="15839"/>
            <a:ext cx="4110019" cy="3811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1" b="22120"/>
          <a:stretch/>
        </p:blipFill>
        <p:spPr>
          <a:xfrm>
            <a:off x="8486775" y="2951447"/>
            <a:ext cx="3705226" cy="19205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13" b="9447"/>
          <a:stretch/>
        </p:blipFill>
        <p:spPr>
          <a:xfrm>
            <a:off x="8463732" y="4872014"/>
            <a:ext cx="3728268" cy="22809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4395019" cy="43950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00"/>
          <a:stretch/>
        </p:blipFill>
        <p:spPr>
          <a:xfrm>
            <a:off x="23043" y="4395019"/>
            <a:ext cx="4353713" cy="236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7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mr-IN" sz="4800" dirty="0" smtClean="0"/>
              <a:t>…</a:t>
            </a:r>
            <a:r>
              <a:rPr lang="en-US" sz="4800" dirty="0" smtClean="0"/>
              <a:t> but we get by and along with indeterminacy</a:t>
            </a:r>
            <a:r>
              <a:rPr lang="mr-IN" sz="4800" dirty="0" smtClean="0"/>
              <a:t>…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26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Separating spheres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PILOTS VS PERSONAL ASSISTANTS</a:t>
            </a:r>
          </a:p>
          <a:p>
            <a:r>
              <a:rPr lang="en-US" sz="3600" dirty="0" smtClean="0"/>
              <a:t>CHEFS VS COOKS</a:t>
            </a:r>
          </a:p>
        </p:txBody>
      </p:sp>
    </p:spTree>
    <p:extLst>
      <p:ext uri="{BB962C8B-B14F-4D97-AF65-F5344CB8AC3E}">
        <p14:creationId xmlns:p14="http://schemas.microsoft.com/office/powerpoint/2010/main" val="200579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462" y="3510116"/>
            <a:ext cx="3750699" cy="33137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385" y="3284665"/>
            <a:ext cx="5136841" cy="3573335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085303" cy="30858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149" y="25272"/>
            <a:ext cx="5170077" cy="323412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1" t="5270" r="2544" b="19358"/>
          <a:stretch/>
        </p:blipFill>
        <p:spPr>
          <a:xfrm>
            <a:off x="8418463" y="25273"/>
            <a:ext cx="3750698" cy="37993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4672"/>
            <a:ext cx="2940204" cy="29402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11168"/>
            <a:ext cx="3215149" cy="374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3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000" dirty="0"/>
              <a:t>Credit card! Women did not receive </a:t>
            </a:r>
            <a:r>
              <a:rPr lang="en-US" sz="4000" dirty="0" smtClean="0"/>
              <a:t>one in </a:t>
            </a:r>
            <a:r>
              <a:rPr lang="en-US" sz="4000" dirty="0"/>
              <a:t>their name </a:t>
            </a:r>
            <a:r>
              <a:rPr lang="en-US" sz="4000" dirty="0" smtClean="0"/>
              <a:t>up until the </a:t>
            </a:r>
            <a:r>
              <a:rPr lang="en-US" sz="4000" dirty="0"/>
              <a:t>1960s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24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775" y="108155"/>
            <a:ext cx="10131425" cy="1456267"/>
          </a:xfrm>
        </p:spPr>
        <p:txBody>
          <a:bodyPr/>
          <a:lstStyle/>
          <a:p>
            <a:r>
              <a:rPr lang="en-US" dirty="0" smtClean="0"/>
              <a:t>Wages       occupations        class        gender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2413"/>
            <a:ext cx="12192000" cy="377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63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1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975" y="2625213"/>
            <a:ext cx="5521026" cy="4232787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" t="5478" r="6147" b="11041"/>
          <a:stretch/>
        </p:blipFill>
        <p:spPr>
          <a:xfrm>
            <a:off x="-1" y="0"/>
            <a:ext cx="6261911" cy="616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98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761"/>
          <a:stretch/>
        </p:blipFill>
        <p:spPr>
          <a:xfrm>
            <a:off x="2462980" y="405982"/>
            <a:ext cx="7597536" cy="589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37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68" y="243780"/>
            <a:ext cx="5719099" cy="429380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813" y="2578956"/>
            <a:ext cx="5555226" cy="416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2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09" y="13597"/>
            <a:ext cx="10642387" cy="6844404"/>
          </a:xfrm>
        </p:spPr>
      </p:pic>
    </p:spTree>
    <p:extLst>
      <p:ext uri="{BB962C8B-B14F-4D97-AF65-F5344CB8AC3E}">
        <p14:creationId xmlns:p14="http://schemas.microsoft.com/office/powerpoint/2010/main" val="4759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5787"/>
            <a:ext cx="12192000" cy="1747299"/>
          </a:xfrm>
        </p:spPr>
      </p:pic>
    </p:spTree>
    <p:extLst>
      <p:ext uri="{BB962C8B-B14F-4D97-AF65-F5344CB8AC3E}">
        <p14:creationId xmlns:p14="http://schemas.microsoft.com/office/powerpoint/2010/main" val="42893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445" y="609600"/>
            <a:ext cx="10810568" cy="1456267"/>
          </a:xfrm>
        </p:spPr>
        <p:txBody>
          <a:bodyPr/>
          <a:lstStyle/>
          <a:p>
            <a:pPr algn="ctr"/>
            <a:r>
              <a:rPr lang="en-US" dirty="0"/>
              <a:t>Power of conformity to gender </a:t>
            </a:r>
            <a:r>
              <a:rPr lang="en-US" dirty="0" smtClean="0"/>
              <a:t>classification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75" y="2542252"/>
            <a:ext cx="11739716" cy="3261188"/>
          </a:xfrm>
        </p:spPr>
      </p:pic>
    </p:spTree>
    <p:extLst>
      <p:ext uri="{BB962C8B-B14F-4D97-AF65-F5344CB8AC3E}">
        <p14:creationId xmlns:p14="http://schemas.microsoft.com/office/powerpoint/2010/main" val="201664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521112"/>
            <a:ext cx="10131425" cy="1456267"/>
          </a:xfrm>
        </p:spPr>
        <p:txBody>
          <a:bodyPr/>
          <a:lstStyle/>
          <a:p>
            <a:r>
              <a:rPr lang="en-US" dirty="0" smtClean="0"/>
              <a:t>Rest Rooms</a:t>
            </a:r>
            <a:r>
              <a:rPr lang="mr-IN" dirty="0" smtClean="0"/>
              <a:t>…</a:t>
            </a:r>
            <a:r>
              <a:rPr lang="en-US" dirty="0" smtClean="0"/>
              <a:t> gender in the public and private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43" y="506364"/>
            <a:ext cx="11373464" cy="36526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Structuring the work place </a:t>
            </a:r>
            <a:r>
              <a:rPr lang="en-US" sz="3200" dirty="0" smtClean="0"/>
              <a:t> </a:t>
            </a:r>
            <a:r>
              <a:rPr lang="en-US" sz="3200" dirty="0"/>
              <a:t>US senate </a:t>
            </a:r>
            <a:r>
              <a:rPr lang="en-US" sz="3200" dirty="0" smtClean="0"/>
              <a:t>house had </a:t>
            </a:r>
            <a:r>
              <a:rPr lang="en-US" sz="3200" dirty="0"/>
              <a:t>not women's </a:t>
            </a:r>
            <a:r>
              <a:rPr lang="en-US" sz="3200" dirty="0" smtClean="0"/>
              <a:t>toilets in the 50s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2189"/>
            <a:ext cx="12192000" cy="370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smtClean="0"/>
              <a:t>Achieving equality </a:t>
            </a:r>
            <a:r>
              <a:rPr lang="en-US" sz="4800" dirty="0" smtClean="0"/>
              <a:t>through unequal acess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11260393" cy="3649133"/>
          </a:xfrm>
        </p:spPr>
        <p:txBody>
          <a:bodyPr/>
          <a:lstStyle/>
          <a:p>
            <a:pPr algn="ctr">
              <a:buFont typeface="Wingdings" charset="2"/>
              <a:buChar char="Ø"/>
            </a:pPr>
            <a:r>
              <a:rPr lang="en-US" sz="4000" dirty="0"/>
              <a:t>To get equal opportunities for individuals you had to bring inequality to groups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88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Toilet without doors! equality of acess and genders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09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362" y="0"/>
            <a:ext cx="5265174" cy="6754761"/>
          </a:xfrm>
        </p:spPr>
      </p:pic>
    </p:spTree>
    <p:extLst>
      <p:ext uri="{BB962C8B-B14F-4D97-AF65-F5344CB8AC3E}">
        <p14:creationId xmlns:p14="http://schemas.microsoft.com/office/powerpoint/2010/main" val="83198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545" y="634180"/>
            <a:ext cx="3478940" cy="5407742"/>
          </a:xfrm>
        </p:spPr>
      </p:pic>
    </p:spTree>
    <p:extLst>
      <p:ext uri="{BB962C8B-B14F-4D97-AF65-F5344CB8AC3E}">
        <p14:creationId xmlns:p14="http://schemas.microsoft.com/office/powerpoint/2010/main" val="194926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open person in a gendered world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43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sociology teach you to accept structures and move on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26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090" y="846865"/>
            <a:ext cx="8809505" cy="4944335"/>
          </a:xfrm>
        </p:spPr>
      </p:pic>
    </p:spTree>
    <p:extLst>
      <p:ext uri="{BB962C8B-B14F-4D97-AF65-F5344CB8AC3E}">
        <p14:creationId xmlns:p14="http://schemas.microsoft.com/office/powerpoint/2010/main" val="71745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 Sociology of Gender</a:t>
            </a:r>
            <a:r>
              <a:rPr lang="mr-IN" dirty="0" smtClean="0"/>
              <a:t>…</a:t>
            </a:r>
            <a:r>
              <a:rPr lang="en-US" dirty="0" smtClean="0"/>
              <a:t> and more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40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222" y="500893"/>
            <a:ext cx="6935753" cy="520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92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065" y="2415048"/>
            <a:ext cx="5923935" cy="444295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6253316" cy="468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7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781" y="543227"/>
            <a:ext cx="8470494" cy="5572438"/>
          </a:xfrm>
        </p:spPr>
      </p:pic>
    </p:spTree>
    <p:extLst>
      <p:ext uri="{BB962C8B-B14F-4D97-AF65-F5344CB8AC3E}">
        <p14:creationId xmlns:p14="http://schemas.microsoft.com/office/powerpoint/2010/main" val="49332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7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3053" y="0"/>
            <a:ext cx="6629399" cy="1456267"/>
          </a:xfrm>
        </p:spPr>
        <p:txBody>
          <a:bodyPr/>
          <a:lstStyle/>
          <a:p>
            <a:pPr algn="ctr"/>
            <a:r>
              <a:rPr lang="en-US" dirty="0"/>
              <a:t>You are not alone</a:t>
            </a:r>
            <a:r>
              <a:rPr lang="mr-IN" dirty="0"/>
              <a:t>…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9" t="2270" r="7807"/>
          <a:stretch/>
        </p:blipFill>
        <p:spPr>
          <a:xfrm>
            <a:off x="0" y="0"/>
            <a:ext cx="5598279" cy="439501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8" t="4286" r="8308"/>
          <a:stretch/>
        </p:blipFill>
        <p:spPr>
          <a:xfrm>
            <a:off x="6415548" y="2150262"/>
            <a:ext cx="5776452" cy="470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63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0" t="3637" r="3910"/>
          <a:stretch/>
        </p:blipFill>
        <p:spPr>
          <a:xfrm>
            <a:off x="0" y="8533"/>
            <a:ext cx="6422956" cy="440123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0" t="2235" r="22736"/>
          <a:stretch/>
        </p:blipFill>
        <p:spPr>
          <a:xfrm>
            <a:off x="6867831" y="1506657"/>
            <a:ext cx="5324169" cy="535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8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069" y="-1"/>
            <a:ext cx="6013181" cy="4689987"/>
          </a:xfrm>
        </p:spPr>
      </p:pic>
      <p:sp>
        <p:nvSpPr>
          <p:cNvPr id="4" name="TextBox 3"/>
          <p:cNvSpPr txBox="1"/>
          <p:nvPr/>
        </p:nvSpPr>
        <p:spPr>
          <a:xfrm>
            <a:off x="191728" y="4826675"/>
            <a:ext cx="80526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the time she was graduating from Wellesley College in 1959, she knew her legal ambitions were out of reach. Her mentors all told her the same thing: Don’t even bother applying to law school. “They said: ‘Don’t do it. You may not get in. Or if you get in, you may not get out. And if you get out, you won’t get a job,’ ” she recalls. If she lucked out and got hired, it wouldn’t be to argue cases in front of a judge. More likely, she would be a law librarian, a legal secretary, someone processing trusts and estates.</a:t>
            </a:r>
          </a:p>
        </p:txBody>
      </p:sp>
    </p:spTree>
    <p:extLst>
      <p:ext uri="{BB962C8B-B14F-4D97-AF65-F5344CB8AC3E}">
        <p14:creationId xmlns:p14="http://schemas.microsoft.com/office/powerpoint/2010/main" val="206924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190" y="0"/>
            <a:ext cx="8589194" cy="5791200"/>
          </a:xfrm>
        </p:spPr>
      </p:pic>
    </p:spTree>
    <p:extLst>
      <p:ext uri="{BB962C8B-B14F-4D97-AF65-F5344CB8AC3E}">
        <p14:creationId xmlns:p14="http://schemas.microsoft.com/office/powerpoint/2010/main" val="91171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76278" cy="3352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514" y="2722133"/>
            <a:ext cx="6589486" cy="413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57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Sex and Gender: Plumbing and glazed tiles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The biological package vs the sociological</a:t>
            </a:r>
            <a:r>
              <a:rPr lang="mr-IN" sz="3600" dirty="0" smtClean="0"/>
              <a:t>…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3088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Doing Gender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Going back to Duck - bunnyness</a:t>
            </a:r>
            <a:r>
              <a:rPr lang="mr-IN" sz="3200" dirty="0" smtClean="0"/>
              <a:t>…</a:t>
            </a:r>
            <a:endParaRPr lang="en-US" sz="3200" dirty="0" smtClean="0"/>
          </a:p>
          <a:p>
            <a:r>
              <a:rPr lang="en-US" sz="3200" dirty="0" smtClean="0"/>
              <a:t>Sorting Labelling </a:t>
            </a:r>
            <a:r>
              <a:rPr lang="mr-IN" sz="3200" dirty="0" smtClean="0"/>
              <a:t>–</a:t>
            </a:r>
            <a:r>
              <a:rPr lang="en-US" sz="3200" dirty="0" smtClean="0"/>
              <a:t> something that is not so STRAIGHT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7750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375" y="1230681"/>
            <a:ext cx="6286326" cy="4190884"/>
          </a:xfrm>
        </p:spPr>
      </p:pic>
    </p:spTree>
    <p:extLst>
      <p:ext uri="{BB962C8B-B14F-4D97-AF65-F5344CB8AC3E}">
        <p14:creationId xmlns:p14="http://schemas.microsoft.com/office/powerpoint/2010/main" val="110801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882</TotalTime>
  <Words>1699</Words>
  <Application>Microsoft Macintosh PowerPoint</Application>
  <PresentationFormat>Widescreen</PresentationFormat>
  <Paragraphs>158</Paragraphs>
  <Slides>35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Mangal</vt:lpstr>
      <vt:lpstr>Wingdings</vt:lpstr>
      <vt:lpstr>Celestial</vt:lpstr>
      <vt:lpstr>PowerPoint Presentation</vt:lpstr>
      <vt:lpstr>PowerPoint Presentation</vt:lpstr>
      <vt:lpstr> Sociology of Gender… and more… </vt:lpstr>
      <vt:lpstr>PowerPoint Presentation</vt:lpstr>
      <vt:lpstr>PowerPoint Presentation</vt:lpstr>
      <vt:lpstr>PowerPoint Presentation</vt:lpstr>
      <vt:lpstr>Sex and Gender: Plumbing and glazed tiles </vt:lpstr>
      <vt:lpstr>Doing Gender</vt:lpstr>
      <vt:lpstr>PowerPoint Presentation</vt:lpstr>
      <vt:lpstr>PowerPoint Presentation</vt:lpstr>
      <vt:lpstr>… but we get by and along with indeterminacy…</vt:lpstr>
      <vt:lpstr>Separating spheres…</vt:lpstr>
      <vt:lpstr>PowerPoint Presentation</vt:lpstr>
      <vt:lpstr>Credit card! Women did not receive one in their name up until the 1960s </vt:lpstr>
      <vt:lpstr>Wages       occupations        class        gender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 of conformity to gender classification</vt:lpstr>
      <vt:lpstr>Rest Rooms… gender in the public and private </vt:lpstr>
      <vt:lpstr>Achieving equality through unequal acess</vt:lpstr>
      <vt:lpstr>Toilet without doors! equality of acess and genders</vt:lpstr>
      <vt:lpstr>PowerPoint Presentation</vt:lpstr>
      <vt:lpstr>PowerPoint Presentation</vt:lpstr>
      <vt:lpstr>The open person in a gendered world…</vt:lpstr>
      <vt:lpstr>Does sociology teach you to accept structures and move on…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 are not alone… </vt:lpstr>
      <vt:lpstr>PowerPoint Presentation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Gender and Sociology</dc:title>
  <dc:creator>Microsoft Office User</dc:creator>
  <cp:lastModifiedBy>Microsoft Office User</cp:lastModifiedBy>
  <cp:revision>69</cp:revision>
  <dcterms:created xsi:type="dcterms:W3CDTF">2019-02-18T04:40:44Z</dcterms:created>
  <dcterms:modified xsi:type="dcterms:W3CDTF">2019-04-16T14:05:10Z</dcterms:modified>
</cp:coreProperties>
</file>